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5"/>
  </p:notesMasterIdLst>
  <p:sldIdLst>
    <p:sldId id="265" r:id="rId2"/>
    <p:sldId id="264" r:id="rId3"/>
    <p:sldId id="282" r:id="rId4"/>
    <p:sldId id="274" r:id="rId5"/>
    <p:sldId id="277" r:id="rId6"/>
    <p:sldId id="278" r:id="rId7"/>
    <p:sldId id="267" r:id="rId8"/>
    <p:sldId id="268" r:id="rId9"/>
    <p:sldId id="269" r:id="rId10"/>
    <p:sldId id="270" r:id="rId11"/>
    <p:sldId id="272" r:id="rId12"/>
    <p:sldId id="279" r:id="rId13"/>
    <p:sldId id="281" r:id="rId14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="" xmlns:p14="http://schemas.microsoft.com/office/powerpoint/2010/main">
        <p14:section name="Раздел по умолчанию" id="{59389741-B619-4563-8A90-B5B44BE1DDDB}">
          <p14:sldIdLst>
            <p14:sldId id="265"/>
            <p14:sldId id="264"/>
          </p14:sldIdLst>
        </p14:section>
        <p14:section name="Раздел без заголовка" id="{9F3F4492-F608-4DCA-9AE0-BCEB835CA2CA}">
          <p14:sldIdLst>
            <p14:sldId id="282"/>
            <p14:sldId id="274"/>
            <p14:sldId id="275"/>
            <p14:sldId id="276"/>
            <p14:sldId id="277"/>
            <p14:sldId id="278"/>
            <p14:sldId id="266"/>
            <p14:sldId id="267"/>
            <p14:sldId id="268"/>
            <p14:sldId id="269"/>
            <p14:sldId id="270"/>
            <p14:sldId id="271"/>
            <p14:sldId id="272"/>
            <p14:sldId id="279"/>
            <p14:sldId id="28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2060"/>
    <a:srgbClr val="0E86D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620"/>
    <p:restoredTop sz="97834" autoAdjust="0"/>
  </p:normalViewPr>
  <p:slideViewPr>
    <p:cSldViewPr>
      <p:cViewPr>
        <p:scale>
          <a:sx n="100" d="100"/>
          <a:sy n="100" d="100"/>
        </p:scale>
        <p:origin x="-498" y="-7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36C33-2F50-4361-9651-B5934CDC7413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E3846F-E4DD-4C7C-A04D-B5CB438F4AB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71306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22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76029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169599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098762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80353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34624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70259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2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2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62056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78153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535229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7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91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7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789657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6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548731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31.03.2015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32558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1117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5496" y="1707654"/>
            <a:ext cx="9108504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3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Состояние и пути модернизации</a:t>
            </a:r>
          </a:p>
          <a:p>
            <a:pPr algn="ctr">
              <a:defRPr/>
            </a:pPr>
            <a:r>
              <a:rPr lang="ru-RU" altLang="ru-RU" sz="3800" b="1" kern="0" dirty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системы дошкольного образования</a:t>
            </a:r>
            <a:endParaRPr lang="ru-RU" altLang="ru-RU" sz="3800" b="1" kern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4214810" y="3214692"/>
            <a:ext cx="4701426" cy="690308"/>
          </a:xfrm>
          <a:prstGeom prst="rect">
            <a:avLst/>
          </a:prstGeom>
          <a:ln>
            <a:noFill/>
          </a:ln>
          <a:effectLst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  <a:defRPr/>
            </a:pPr>
            <a:r>
              <a:rPr lang="ru-RU" sz="19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В.А.Давлиева</a:t>
            </a:r>
            <a:endParaRPr lang="ru-RU" sz="19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Bef>
                <a:spcPts val="0"/>
              </a:spcBef>
              <a:defRPr/>
            </a:pPr>
            <a:r>
              <a:rPr lang="ru-RU" sz="19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Методист по дошкольному образованию  </a:t>
            </a:r>
          </a:p>
          <a:p>
            <a:pPr algn="l">
              <a:spcBef>
                <a:spcPts val="0"/>
              </a:spcBef>
              <a:defRPr/>
            </a:pPr>
            <a:r>
              <a:rPr lang="ru-RU" sz="19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МКУ « Управление  образования Лаишевского муниципального района РТ</a:t>
            </a:r>
            <a:endParaRPr lang="ru-RU" sz="1900" b="1" i="1" dirty="0" smtClean="0">
              <a:solidFill>
                <a:srgbClr val="002060"/>
              </a:solidFill>
            </a:endParaRPr>
          </a:p>
          <a:p>
            <a:pPr algn="r">
              <a:defRPr/>
            </a:pPr>
            <a:endParaRPr lang="ru-RU" sz="1900" b="1" i="1" dirty="0" smtClean="0">
              <a:solidFill>
                <a:srgbClr val="1F497D"/>
              </a:solidFill>
            </a:endParaRPr>
          </a:p>
          <a:p>
            <a:pPr algn="r">
              <a:defRPr/>
            </a:pPr>
            <a:endParaRPr lang="ru-RU" sz="1900" b="1" i="1" dirty="0" smtClean="0">
              <a:solidFill>
                <a:srgbClr val="1F497D"/>
              </a:solidFill>
            </a:endParaRPr>
          </a:p>
          <a:p>
            <a:pPr algn="r">
              <a:defRPr/>
            </a:pPr>
            <a:endParaRPr lang="ru-RU" sz="1900" b="1" i="1" dirty="0" smtClean="0">
              <a:solidFill>
                <a:srgbClr val="1F497D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72989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169714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Вариативные формы </a:t>
            </a:r>
            <a:endParaRPr lang="ru-RU" sz="2800" b="1" dirty="0" smtClean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дошкольного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образования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Объект 4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20077637"/>
              </p:ext>
            </p:extLst>
          </p:nvPr>
        </p:nvGraphicFramePr>
        <p:xfrm>
          <a:off x="1612589" y="995537"/>
          <a:ext cx="7358982" cy="15003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606454"/>
                <a:gridCol w="2016224"/>
                <a:gridCol w="2736304"/>
              </a:tblGrid>
              <a:tr h="6469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Форма</a:t>
                      </a:r>
                      <a:r>
                        <a:rPr lang="ru-RU" sz="1800" baseline="0" dirty="0" smtClean="0"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 дошкольного образования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n-lt"/>
                          <a:ea typeface="Calibri"/>
                          <a:cs typeface="Times New Roman" pitchFamily="18" charset="0"/>
                        </a:rPr>
                        <a:t>Кол-во учреждений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+mn-lt"/>
                          <a:cs typeface="Times New Roman" pitchFamily="18" charset="0"/>
                        </a:rPr>
                        <a:t>Кол-во детей</a:t>
                      </a:r>
                      <a:endParaRPr lang="ru-RU" sz="1800" dirty="0">
                        <a:effectLst/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1602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Предшкольное образование</a:t>
                      </a:r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Calibri"/>
                          <a:cs typeface="Times New Roman" pitchFamily="18" charset="0"/>
                        </a:rPr>
                        <a:t>5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itchFamily="18" charset="0"/>
                        </a:rPr>
                        <a:t>30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endParaRPr lang="ru-RU" sz="1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514911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169714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Очередность в ДОО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Содержимое 6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901556524"/>
              </p:ext>
            </p:extLst>
          </p:nvPr>
        </p:nvGraphicFramePr>
        <p:xfrm>
          <a:off x="1043608" y="1491630"/>
          <a:ext cx="7884368" cy="2669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03123"/>
                <a:gridCol w="1903123"/>
                <a:gridCol w="2039061"/>
                <a:gridCol w="2039061"/>
              </a:tblGrid>
              <a:tr h="513176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Возраст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2011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2012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2013</a:t>
                      </a:r>
                      <a:endParaRPr lang="ru-RU" sz="2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88575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1,5 – 7 лет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539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599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640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  <a:tr h="1265365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3 - 7 лет</a:t>
                      </a:r>
                      <a:endParaRPr lang="ru-RU" sz="28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83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43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46</a:t>
                      </a:r>
                      <a:endParaRPr lang="ru-RU" sz="28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9263147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-190326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Указ Президента Российской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 </a:t>
            </a:r>
          </a:p>
          <a:p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 7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мая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№ 597</a:t>
            </a:r>
            <a:endParaRPr lang="ru-RU" sz="24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 </a:t>
            </a:r>
            <a:r>
              <a:rPr lang="ru-RU" sz="24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мероприятиях по реализации государственной социальной политики»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12595530"/>
              </p:ext>
            </p:extLst>
          </p:nvPr>
        </p:nvGraphicFramePr>
        <p:xfrm>
          <a:off x="1187624" y="1679467"/>
          <a:ext cx="7632848" cy="28364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88232"/>
                <a:gridCol w="1656184"/>
                <a:gridCol w="1656184"/>
                <a:gridCol w="2232248"/>
              </a:tblGrid>
              <a:tr h="641939">
                <a:tc>
                  <a:txBody>
                    <a:bodyPr/>
                    <a:lstStyle/>
                    <a:p>
                      <a:endParaRPr lang="ru-RU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2012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2013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2014</a:t>
                      </a:r>
                      <a:endParaRPr lang="ru-RU" sz="20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  <a:tr h="201622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Среднемесячная заработная</a:t>
                      </a:r>
                      <a:r>
                        <a:rPr lang="ru-RU" sz="2000" b="1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 плата педагогических работников ДОО</a:t>
                      </a:r>
                    </a:p>
                    <a:p>
                      <a:endParaRPr lang="ru-RU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12396,40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19741,68</a:t>
                      </a:r>
                      <a:endParaRPr lang="ru-RU" sz="20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За</a:t>
                      </a:r>
                      <a:r>
                        <a:rPr lang="ru-RU" sz="20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itchFamily="18" charset="0"/>
                        </a:rPr>
                        <a:t> 6 месяцев 2014     24365,06</a:t>
                      </a:r>
                      <a:endParaRPr lang="ru-RU" sz="20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2691769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2546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75" y="-44450"/>
            <a:ext cx="9175750" cy="5237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028785"/>
            <a:ext cx="91440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4800" b="1" kern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СПАСИБО ЗА ВНИМАНИЕ</a:t>
            </a:r>
            <a:endParaRPr lang="ru-RU" sz="4800" kern="0" dirty="0" smtClean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680759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67544" y="-358443"/>
            <a:ext cx="8424936" cy="5018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730" lvl="0" indent="0" algn="ctr">
              <a:lnSpc>
                <a:spcPct val="115000"/>
              </a:lnSpc>
              <a:buNone/>
            </a:pP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Федеральный закон 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«Об образовании  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в Российской Федерации» 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от 29.12.2012 № 273-ФЗ 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/>
                <a:cs typeface="Times New Roman"/>
              </a:rPr>
              <a:t>ст. 10 п. 4</a:t>
            </a:r>
          </a:p>
          <a:p>
            <a:pPr marL="252730" lvl="0" indent="0" algn="ctr">
              <a:lnSpc>
                <a:spcPct val="115000"/>
              </a:lnSpc>
              <a:buNone/>
            </a:pPr>
            <a:endParaRPr lang="ru-RU" sz="2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/>
              <a:cs typeface="Times New Roman"/>
            </a:endParaRP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Дошкольное образование -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первый уровень 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общего образования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839389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38" y="48715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600908" y="195486"/>
            <a:ext cx="4572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ФГОС ДО </a:t>
            </a:r>
            <a:b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</a:t>
            </a:r>
            <a:r>
              <a:rPr lang="ru-RU" sz="3200" b="1" dirty="0" err="1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Лаишевском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районе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214500" y="1272704"/>
            <a:ext cx="7344816" cy="334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создание 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республиканской экспериментальной площадки 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 поэтапному внедрению  ФГОС ДО –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Нармонский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детский сад « Солнышко»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повышение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квалификации, переподготовка педагогических кадров </a:t>
            </a: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342900" lvl="0" indent="-342900">
              <a:spcBef>
                <a:spcPct val="20000"/>
              </a:spcBef>
              <a:buFont typeface="Arial" panose="020B0604020202020204" pitchFamily="34" charset="0"/>
              <a:buChar char="•"/>
              <a:defRPr/>
            </a:pPr>
            <a:r>
              <a:rPr lang="ru-RU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улучшение</a:t>
            </a:r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материально-технической базы ДОО</a:t>
            </a:r>
          </a:p>
        </p:txBody>
      </p:sp>
    </p:spTree>
    <p:extLst>
      <p:ext uri="{BB962C8B-B14F-4D97-AF65-F5344CB8AC3E}">
        <p14:creationId xmlns="" xmlns:p14="http://schemas.microsoft.com/office/powerpoint/2010/main" val="205306109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475656" y="267494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Детские сады </a:t>
            </a:r>
            <a:r>
              <a:rPr lang="ru-RU" sz="32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endParaRPr lang="ru-RU" sz="32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лидеры</a:t>
            </a:r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внедрению ФГОС ДО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1547664" y="1243662"/>
            <a:ext cx="85689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Лаишевский детский сад « Счастливый малыш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Лаишевский детский сад « Радуга»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Нармонский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детский сад « Солнышко»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</a:t>
            </a:r>
            <a:r>
              <a:rPr lang="ru-RU" sz="24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Большекабанский</a:t>
            </a:r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детский сад « Ладушки»</a:t>
            </a:r>
          </a:p>
          <a:p>
            <a:pPr algn="just"/>
            <a:endParaRPr lang="ru-RU" sz="24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algn="just">
              <a:buFont typeface="Arial" pitchFamily="34" charset="0"/>
              <a:buChar char="•"/>
            </a:pP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5492229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547664" y="241722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Квалификация </a:t>
            </a:r>
          </a:p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педагогических кадров ДОО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827584" y="1203598"/>
            <a:ext cx="824440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571500" indent="-5715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40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педагогов – курсовая подготовка с практической ориентацией на работу по ФГОС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571500" indent="-571500">
              <a:buClr>
                <a:srgbClr val="002060"/>
              </a:buClr>
              <a:buFont typeface="Arial" panose="020B0604020202020204" pitchFamily="34" charset="0"/>
              <a:buChar char="•"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56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педагогов – участники проекта «Ана-теле»</a:t>
            </a:r>
            <a:endParaRPr lang="ru-RU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975556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241722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Республиканский конкурс </a:t>
            </a:r>
          </a:p>
          <a:p>
            <a:r>
              <a:rPr lang="ru-RU" sz="32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«Лучший билингвальный детский сад»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13748347"/>
              </p:ext>
            </p:extLst>
          </p:nvPr>
        </p:nvGraphicFramePr>
        <p:xfrm>
          <a:off x="1956048" y="1411198"/>
          <a:ext cx="6648400" cy="3398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24200"/>
                <a:gridCol w="3324200"/>
              </a:tblGrid>
              <a:tr h="1757184">
                <a:tc>
                  <a:txBody>
                    <a:bodyPr/>
                    <a:lstStyle/>
                    <a:p>
                      <a:pPr algn="ctr"/>
                      <a:endParaRPr lang="ru-RU" sz="2700" b="1" dirty="0" smtClean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27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поддержка</a:t>
                      </a:r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2013 года</a:t>
                      </a:r>
                    </a:p>
                    <a:p>
                      <a:pPr algn="ctr"/>
                      <a:endParaRPr lang="ru-RU" sz="27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 marT="60960" marB="6096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Грантовая</a:t>
                      </a:r>
                      <a:r>
                        <a:rPr lang="ru-RU" sz="2700" b="1" baseline="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поддержка</a:t>
                      </a:r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 </a:t>
                      </a:r>
                    </a:p>
                    <a:p>
                      <a:pPr algn="ctr"/>
                      <a:r>
                        <a:rPr lang="ru-RU" sz="2700" b="1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2014 года</a:t>
                      </a:r>
                    </a:p>
                  </a:txBody>
                  <a:tcPr marT="60960" marB="60960" anchor="ctr"/>
                </a:tc>
              </a:tr>
              <a:tr h="457042"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</a:t>
                      </a:r>
                      <a:r>
                        <a:rPr lang="ru-RU" sz="2400" b="1" dirty="0" err="1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Габишевский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ДОО </a:t>
                      </a:r>
                    </a:p>
                    <a:p>
                      <a:pPr algn="ctr"/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« Одуванчик»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1 млн. рублей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T="60960" marB="6096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Лаишевский</a:t>
                      </a:r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 ДОО </a:t>
                      </a:r>
                    </a:p>
                    <a:p>
                      <a:pPr algn="ctr"/>
                      <a:r>
                        <a:rPr lang="ru-RU" sz="2400" b="1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« Счастливый малыш»</a:t>
                      </a:r>
                      <a:endParaRPr lang="ru-RU" sz="2400" b="1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  <a:p>
                      <a:pPr algn="ctr"/>
                      <a:r>
                        <a:rPr lang="ru-RU" sz="2400" b="1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1 млн. рублей</a:t>
                      </a:r>
                      <a:endParaRPr lang="ru-RU" sz="24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</a:endParaRPr>
                    </a:p>
                  </a:txBody>
                  <a:tcPr marT="60960" marB="60960" anchor="ctr">
                    <a:gradFill flip="none" rotWithShape="1">
                      <a:gsLst>
                        <a:gs pos="0">
                          <a:srgbClr val="00B0F0">
                            <a:tint val="66000"/>
                            <a:satMod val="160000"/>
                          </a:srgbClr>
                        </a:gs>
                        <a:gs pos="50000">
                          <a:srgbClr val="00B0F0">
                            <a:tint val="44500"/>
                            <a:satMod val="160000"/>
                          </a:srgbClr>
                        </a:gs>
                        <a:gs pos="100000">
                          <a:srgbClr val="00B0F0">
                            <a:tint val="23500"/>
                            <a:satMod val="160000"/>
                          </a:srgbClr>
                        </a:gs>
                      </a:gsLst>
                      <a:lin ang="0" scaled="1"/>
                      <a:tileRect/>
                    </a:gra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764924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/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115616" y="-308570"/>
            <a:ext cx="8064896" cy="56138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52730" lvl="0" indent="0" algn="ctr">
              <a:lnSpc>
                <a:spcPct val="115000"/>
              </a:lnSpc>
              <a:buNone/>
            </a:pP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Охват детей дошкольным образованием 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-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79 % 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(2013 год - 72 %)</a:t>
            </a:r>
          </a:p>
          <a:p>
            <a:pPr marL="252730" lvl="0" indent="0" algn="ctr">
              <a:lnSpc>
                <a:spcPct val="115000"/>
              </a:lnSpc>
              <a:buNone/>
            </a:pP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22 ДОО</a:t>
            </a:r>
          </a:p>
          <a:p>
            <a:pPr marL="252730" algn="ctr">
              <a:lnSpc>
                <a:spcPct val="115000"/>
              </a:lnSpc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(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2013 </a:t>
            </a: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год - </a:t>
            </a: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22)</a:t>
            </a:r>
            <a:endParaRPr lang="ru-RU" sz="2800" b="1" i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252730" lvl="0" indent="0" algn="ctr">
              <a:lnSpc>
                <a:spcPct val="115000"/>
              </a:lnSpc>
              <a:buNone/>
            </a:pPr>
            <a:endParaRPr lang="ru-RU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anose="02020603050405020304" pitchFamily="18" charset="0"/>
            </a:endParaRP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1795 воспитанников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(2013 год -  1415.)</a:t>
            </a:r>
          </a:p>
          <a:p>
            <a:pPr marL="252730" lvl="0" indent="0" algn="ctr">
              <a:lnSpc>
                <a:spcPct val="115000"/>
              </a:lnSpc>
              <a:buNone/>
            </a:pPr>
            <a:r>
              <a:rPr lang="ru-RU" sz="28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anose="02020603050405020304" pitchFamily="18" charset="0"/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29272521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19672" y="123478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«Дорожная карта»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ликвидации очередности в ДОО в 2013-2015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годах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657662224"/>
              </p:ext>
            </p:extLst>
          </p:nvPr>
        </p:nvGraphicFramePr>
        <p:xfrm>
          <a:off x="1763688" y="875134"/>
          <a:ext cx="6984776" cy="2604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96144"/>
                <a:gridCol w="5688632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 </a:t>
                      </a: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</a:rPr>
                        <a:t>Период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Количество </a:t>
                      </a:r>
                      <a:r>
                        <a:rPr lang="ru-RU" sz="1800" dirty="0"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новых дошкольных мест</a:t>
                      </a:r>
                      <a:endParaRPr lang="ru-RU" sz="1800" dirty="0"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0070C0"/>
                    </a:solidFill>
                  </a:tcPr>
                </a:tc>
              </a:tr>
              <a:tr h="57606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2013</a:t>
                      </a:r>
                      <a:endParaRPr lang="ru-RU" sz="20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139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56064">
                <a:tc>
                  <a:txBody>
                    <a:bodyPr/>
                    <a:lstStyle/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2014 </a:t>
                      </a:r>
                    </a:p>
                    <a:p>
                      <a:pPr marL="0" marR="0" lvl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ru-RU" sz="20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uLnTx/>
                        <a:uFillTx/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Times New Roman"/>
                          <a:cs typeface="Times New Roman" panose="02020603050405020304" pitchFamily="18" charset="0"/>
                        </a:rPr>
                        <a:t>269</a:t>
                      </a:r>
                      <a:endParaRPr lang="ru-RU" sz="2000" b="1" dirty="0" smtClean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2015</a:t>
                      </a:r>
                      <a:r>
                        <a:rPr lang="ru-RU" sz="2000" baseline="0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cs typeface="Times New Roman" panose="02020603050405020304" pitchFamily="18" charset="0"/>
                        </a:rPr>
                        <a:t>прогноз</a:t>
                      </a:r>
                      <a:endParaRPr lang="ru-RU" sz="2000" dirty="0" smtClean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rgbClr val="00206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Times New Roman" panose="02020603050405020304" pitchFamily="18" charset="0"/>
                        </a:rPr>
                        <a:t>324</a:t>
                      </a:r>
                      <a:endParaRPr lang="ru-RU" sz="2000" b="1" dirty="0">
                        <a:solidFill>
                          <a:srgbClr val="00206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Times New Roman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875525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12" y="0"/>
            <a:ext cx="9144000" cy="5143500"/>
          </a:xfrm>
          <a:prstGeom prst="rect">
            <a:avLst/>
          </a:prstGeom>
          <a:ln>
            <a:noFill/>
          </a:ln>
          <a:effectLst>
            <a:softEdge rad="112500"/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403648" cy="5143500"/>
          </a:xfrm>
          <a:prstGeom prst="rect">
            <a:avLst/>
          </a:prstGeom>
        </p:spPr>
      </p:pic>
      <p:sp>
        <p:nvSpPr>
          <p:cNvPr id="2" name="Прямоугольник с двумя вырезанными противолежащими углами 1"/>
          <p:cNvSpPr/>
          <p:nvPr/>
        </p:nvSpPr>
        <p:spPr>
          <a:xfrm>
            <a:off x="701824" y="4803998"/>
            <a:ext cx="8370168" cy="288032"/>
          </a:xfrm>
          <a:prstGeom prst="snip2Diag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08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691680" y="241722"/>
            <a:ext cx="7200800" cy="5298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Модернизация региональной системы дошкольного образования в 2014 году</a:t>
            </a:r>
          </a:p>
        </p:txBody>
      </p:sp>
      <p:pic>
        <p:nvPicPr>
          <p:cNvPr id="10" name="Picture 2" descr="C:\Users\Afanaseva\Desktop\са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04587"/>
            <a:ext cx="658802" cy="64465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1547664" y="1203598"/>
            <a:ext cx="7704856" cy="4536504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2600" b="1" dirty="0"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строительство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2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новых ДОО</a:t>
            </a: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открытие дополнительных групп в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1 </a:t>
            </a: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ДОУ</a:t>
            </a: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создание </a:t>
            </a:r>
            <a:r>
              <a:rPr lang="ru-RU" sz="2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269 дополнительных</a:t>
            </a:r>
            <a:r>
              <a:rPr lang="ru-RU" sz="2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Times New Roman" pitchFamily="18" charset="0"/>
              </a:rPr>
              <a:t> мест в ДОО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2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cs typeface="Times New Roman" pitchFamily="18" charset="0"/>
              </a:rPr>
              <a:t>                            </a:t>
            </a:r>
            <a:endParaRPr lang="ru-RU" sz="26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Times New Roman" pitchFamily="18" charset="0"/>
            </a:endParaRPr>
          </a:p>
          <a:p>
            <a:pPr marL="628650" marR="0" lvl="0" indent="-265113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2600" b="1" dirty="0" smtClean="0">
                <a:cs typeface="Times New Roman" pitchFamily="18" charset="0"/>
              </a:rPr>
              <a:t> </a:t>
            </a: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26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cs typeface="Times New Roman" pitchFamily="18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8289400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1033</TotalTime>
  <Words>330</Words>
  <Application>Microsoft Office PowerPoint</Application>
  <PresentationFormat>Экран (16:9)</PresentationFormat>
  <Paragraphs>117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Afanaseva</dc:creator>
  <cp:lastModifiedBy>Admin</cp:lastModifiedBy>
  <cp:revision>195</cp:revision>
  <dcterms:created xsi:type="dcterms:W3CDTF">2014-03-04T07:12:45Z</dcterms:created>
  <dcterms:modified xsi:type="dcterms:W3CDTF">2015-03-31T12:20:36Z</dcterms:modified>
</cp:coreProperties>
</file>